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Linux Biolinum" charset="1" panose="02000503000000000000"/>
      <p:regular r:id="rId11"/>
    </p:embeddedFont>
    <p:embeddedFont>
      <p:font typeface="Linux Biolinum Bold" charset="1" panose="02000803000000000000"/>
      <p:regular r:id="rId12"/>
    </p:embeddedFont>
    <p:embeddedFont>
      <p:font typeface="Linux Biolinum Italics" charset="1" panose="02000503000000000000"/>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png>
</file>

<file path=ppt/media/image19.jpeg>
</file>

<file path=ppt/media/image2.png>
</file>

<file path=ppt/media/image3.sv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12" Target="https://www.bca.co.id/en/informasi/awas-modus/2021/01/06/09/15/Awas-Modus-Ngaku-ngaku-Orang-Yang-Kamu-Kenal-Padahal-Penipu" TargetMode="External" Type="http://schemas.openxmlformats.org/officeDocument/2006/relationships/hyperlink"/><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6.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7.jpe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jpe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sp>
        <p:nvSpPr>
          <p:cNvPr name="Freeform 3" id="3"/>
          <p:cNvSpPr/>
          <p:nvPr/>
        </p:nvSpPr>
        <p:spPr>
          <a:xfrm flipH="false" flipV="false" rot="0">
            <a:off x="2103072" y="1264589"/>
            <a:ext cx="14081855" cy="7757822"/>
          </a:xfrm>
          <a:custGeom>
            <a:avLst/>
            <a:gdLst/>
            <a:ahLst/>
            <a:cxnLst/>
            <a:rect r="r" b="b" t="t" l="l"/>
            <a:pathLst>
              <a:path h="7757822" w="14081855">
                <a:moveTo>
                  <a:pt x="0" y="0"/>
                </a:moveTo>
                <a:lnTo>
                  <a:pt x="14081856" y="0"/>
                </a:lnTo>
                <a:lnTo>
                  <a:pt x="14081856" y="7757822"/>
                </a:lnTo>
                <a:lnTo>
                  <a:pt x="0" y="7757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11728" y="870180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6923163" y="786082"/>
            <a:ext cx="2729673" cy="2729673"/>
          </a:xfrm>
          <a:custGeom>
            <a:avLst/>
            <a:gdLst/>
            <a:ahLst/>
            <a:cxnLst/>
            <a:rect r="r" b="b" t="t" l="l"/>
            <a:pathLst>
              <a:path h="2729673" w="2729673">
                <a:moveTo>
                  <a:pt x="0" y="0"/>
                </a:moveTo>
                <a:lnTo>
                  <a:pt x="2729674" y="0"/>
                </a:lnTo>
                <a:lnTo>
                  <a:pt x="2729674" y="2729673"/>
                </a:lnTo>
                <a:lnTo>
                  <a:pt x="0" y="2729673"/>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6752" y="-1227245"/>
            <a:ext cx="3678727" cy="3642087"/>
          </a:xfrm>
          <a:custGeom>
            <a:avLst/>
            <a:gdLst/>
            <a:ahLst/>
            <a:cxnLst/>
            <a:rect r="r" b="b" t="t" l="l"/>
            <a:pathLst>
              <a:path h="3642087" w="3678727">
                <a:moveTo>
                  <a:pt x="0" y="0"/>
                </a:moveTo>
                <a:lnTo>
                  <a:pt x="3678727" y="0"/>
                </a:lnTo>
                <a:lnTo>
                  <a:pt x="3678727" y="3642086"/>
                </a:lnTo>
                <a:lnTo>
                  <a:pt x="0" y="3642086"/>
                </a:lnTo>
                <a:lnTo>
                  <a:pt x="0" y="0"/>
                </a:lnTo>
                <a:close/>
              </a:path>
            </a:pathLst>
          </a:custGeom>
          <a:blipFill>
            <a:blip r:embed="rId7"/>
            <a:stretch>
              <a:fillRect l="0" t="0" r="0" b="0"/>
            </a:stretch>
          </a:blipFill>
        </p:spPr>
      </p:sp>
      <p:sp>
        <p:nvSpPr>
          <p:cNvPr name="TextBox 7" id="7"/>
          <p:cNvSpPr txBox="true"/>
          <p:nvPr/>
        </p:nvSpPr>
        <p:spPr>
          <a:xfrm rot="0">
            <a:off x="3661975" y="3041309"/>
            <a:ext cx="10964049" cy="1110818"/>
          </a:xfrm>
          <a:prstGeom prst="rect">
            <a:avLst/>
          </a:prstGeom>
        </p:spPr>
        <p:txBody>
          <a:bodyPr anchor="t" rtlCol="false" tIns="0" lIns="0" bIns="0" rIns="0">
            <a:spAutoFit/>
          </a:bodyPr>
          <a:lstStyle/>
          <a:p>
            <a:pPr algn="ctr">
              <a:lnSpc>
                <a:spcPts val="8225"/>
              </a:lnSpc>
            </a:pPr>
            <a:r>
              <a:rPr lang="en-US" sz="8393">
                <a:solidFill>
                  <a:srgbClr val="FFFFFF"/>
                </a:solidFill>
                <a:latin typeface="Archivo Black"/>
              </a:rPr>
              <a:t>Phising</a:t>
            </a:r>
          </a:p>
        </p:txBody>
      </p:sp>
      <p:sp>
        <p:nvSpPr>
          <p:cNvPr name="TextBox 8" id="8"/>
          <p:cNvSpPr txBox="true"/>
          <p:nvPr/>
        </p:nvSpPr>
        <p:spPr>
          <a:xfrm rot="0">
            <a:off x="4430669" y="6326321"/>
            <a:ext cx="9426663" cy="1073150"/>
          </a:xfrm>
          <a:prstGeom prst="rect">
            <a:avLst/>
          </a:prstGeom>
        </p:spPr>
        <p:txBody>
          <a:bodyPr anchor="t" rtlCol="false" tIns="0" lIns="0" bIns="0" rIns="0">
            <a:spAutoFit/>
          </a:bodyPr>
          <a:lstStyle/>
          <a:p>
            <a:pPr algn="ctr">
              <a:lnSpc>
                <a:spcPts val="2800"/>
              </a:lnSpc>
            </a:pPr>
            <a:r>
              <a:rPr lang="en-US" sz="2000">
                <a:solidFill>
                  <a:srgbClr val="FFFFFF"/>
                </a:solidFill>
                <a:latin typeface="Poppins"/>
              </a:rPr>
              <a:t>Pentingnya keamanan cyber di era digital ini tidak dapat disangkal. Pada presentasi ini, </a:t>
            </a:r>
            <a:r>
              <a:rPr lang="en-US" sz="2000">
                <a:solidFill>
                  <a:srgbClr val="FFFFFF"/>
                </a:solidFill>
                <a:latin typeface="Poppins"/>
              </a:rPr>
              <a:t>Anda akan belajar tentang ancaman dan teknik-teknik keamanan cyber, serta cara melindungi data penting.</a:t>
            </a:r>
          </a:p>
        </p:txBody>
      </p:sp>
      <p:sp>
        <p:nvSpPr>
          <p:cNvPr name="TextBox 9" id="9"/>
          <p:cNvSpPr txBox="true"/>
          <p:nvPr/>
        </p:nvSpPr>
        <p:spPr>
          <a:xfrm rot="0">
            <a:off x="5594014" y="4767023"/>
            <a:ext cx="7099972" cy="676753"/>
          </a:xfrm>
          <a:prstGeom prst="rect">
            <a:avLst/>
          </a:prstGeom>
        </p:spPr>
        <p:txBody>
          <a:bodyPr anchor="t" rtlCol="false" tIns="0" lIns="0" bIns="0" rIns="0">
            <a:spAutoFit/>
          </a:bodyPr>
          <a:lstStyle/>
          <a:p>
            <a:pPr algn="ctr">
              <a:lnSpc>
                <a:spcPts val="5595"/>
              </a:lnSpc>
            </a:pPr>
            <a:r>
              <a:rPr lang="en-US" sz="3996">
                <a:solidFill>
                  <a:srgbClr val="A683A6"/>
                </a:solidFill>
                <a:latin typeface="Archivo Black"/>
              </a:rPr>
              <a:t>Pemateri : Ns4-Dev</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grpSp>
        <p:nvGrpSpPr>
          <p:cNvPr name="Group 3" id="3"/>
          <p:cNvGrpSpPr/>
          <p:nvPr/>
        </p:nvGrpSpPr>
        <p:grpSpPr>
          <a:xfrm rot="0">
            <a:off x="12733825" y="32927"/>
            <a:ext cx="5554175" cy="10287000"/>
            <a:chOff x="0" y="0"/>
            <a:chExt cx="7405567" cy="13716000"/>
          </a:xfrm>
        </p:grpSpPr>
        <p:pic>
          <p:nvPicPr>
            <p:cNvPr name="Picture 4" id="4"/>
            <p:cNvPicPr>
              <a:picLocks noChangeAspect="true"/>
            </p:cNvPicPr>
            <p:nvPr/>
          </p:nvPicPr>
          <p:blipFill>
            <a:blip r:embed="rId3"/>
            <a:srcRect l="23003" t="0" r="23003" b="0"/>
            <a:stretch>
              <a:fillRect/>
            </a:stretch>
          </p:blipFill>
          <p:spPr>
            <a:xfrm flipH="false" flipV="false">
              <a:off x="0" y="0"/>
              <a:ext cx="7405567" cy="13716000"/>
            </a:xfrm>
            <a:prstGeom prst="rect">
              <a:avLst/>
            </a:prstGeom>
          </p:spPr>
        </p:pic>
      </p:grpSp>
      <p:sp>
        <p:nvSpPr>
          <p:cNvPr name="Freeform 5" id="5"/>
          <p:cNvSpPr/>
          <p:nvPr/>
        </p:nvSpPr>
        <p:spPr>
          <a:xfrm flipH="false" flipV="false" rot="0">
            <a:off x="1996753" y="4354036"/>
            <a:ext cx="3335822" cy="3239917"/>
          </a:xfrm>
          <a:custGeom>
            <a:avLst/>
            <a:gdLst/>
            <a:ahLst/>
            <a:cxnLst/>
            <a:rect r="r" b="b" t="t" l="l"/>
            <a:pathLst>
              <a:path h="3239917" w="3335822">
                <a:moveTo>
                  <a:pt x="0" y="0"/>
                </a:moveTo>
                <a:lnTo>
                  <a:pt x="3335822" y="0"/>
                </a:lnTo>
                <a:lnTo>
                  <a:pt x="3335822" y="3239917"/>
                </a:lnTo>
                <a:lnTo>
                  <a:pt x="0" y="32399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7961496" y="85740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028700"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9055097" y="-1028700"/>
            <a:ext cx="3678727" cy="3642087"/>
          </a:xfrm>
          <a:custGeom>
            <a:avLst/>
            <a:gdLst/>
            <a:ahLst/>
            <a:cxnLst/>
            <a:rect r="r" b="b" t="t" l="l"/>
            <a:pathLst>
              <a:path h="3642087" w="3678727">
                <a:moveTo>
                  <a:pt x="0" y="0"/>
                </a:moveTo>
                <a:lnTo>
                  <a:pt x="3678728" y="0"/>
                </a:lnTo>
                <a:lnTo>
                  <a:pt x="3678728" y="3642087"/>
                </a:lnTo>
                <a:lnTo>
                  <a:pt x="0" y="3642087"/>
                </a:lnTo>
                <a:lnTo>
                  <a:pt x="0" y="0"/>
                </a:lnTo>
                <a:close/>
              </a:path>
            </a:pathLst>
          </a:custGeom>
          <a:blipFill>
            <a:blip r:embed="rId8"/>
            <a:stretch>
              <a:fillRect l="0" t="0" r="0" b="0"/>
            </a:stretch>
          </a:blipFill>
        </p:spPr>
      </p:sp>
      <p:sp>
        <p:nvSpPr>
          <p:cNvPr name="TextBox 9" id="9"/>
          <p:cNvSpPr txBox="true"/>
          <p:nvPr/>
        </p:nvSpPr>
        <p:spPr>
          <a:xfrm rot="0">
            <a:off x="1996753" y="1830987"/>
            <a:ext cx="8022143" cy="796289"/>
          </a:xfrm>
          <a:prstGeom prst="rect">
            <a:avLst/>
          </a:prstGeom>
        </p:spPr>
        <p:txBody>
          <a:bodyPr anchor="t" rtlCol="false" tIns="0" lIns="0" bIns="0" rIns="0">
            <a:spAutoFit/>
          </a:bodyPr>
          <a:lstStyle/>
          <a:p>
            <a:pPr>
              <a:lnSpc>
                <a:spcPts val="5879"/>
              </a:lnSpc>
            </a:pPr>
            <a:r>
              <a:rPr lang="en-US" sz="5999">
                <a:solidFill>
                  <a:srgbClr val="FFFFFF"/>
                </a:solidFill>
                <a:latin typeface="Archivo Black"/>
              </a:rPr>
              <a:t>Apa itu Phising?</a:t>
            </a:r>
          </a:p>
        </p:txBody>
      </p:sp>
      <p:sp>
        <p:nvSpPr>
          <p:cNvPr name="TextBox 10" id="10"/>
          <p:cNvSpPr txBox="true"/>
          <p:nvPr/>
        </p:nvSpPr>
        <p:spPr>
          <a:xfrm rot="0">
            <a:off x="5955520" y="5586334"/>
            <a:ext cx="5425754" cy="2482850"/>
          </a:xfrm>
          <a:prstGeom prst="rect">
            <a:avLst/>
          </a:prstGeom>
        </p:spPr>
        <p:txBody>
          <a:bodyPr anchor="t" rtlCol="false" tIns="0" lIns="0" bIns="0" rIns="0">
            <a:spAutoFit/>
          </a:bodyPr>
          <a:lstStyle/>
          <a:p>
            <a:pPr>
              <a:lnSpc>
                <a:spcPts val="2800"/>
              </a:lnSpc>
            </a:pPr>
            <a:r>
              <a:rPr lang="en-US" sz="2000">
                <a:solidFill>
                  <a:srgbClr val="FFFFFF"/>
                </a:solidFill>
                <a:latin typeface="Poppins"/>
              </a:rPr>
              <a:t>Phising adalah upaya untuk mendapatkan informasi data seseorang dengan teknik pengelabuan. Data yang menjadi sasaran phising adalah data pribadi (nama, usia, alamat), data akun (username dan password), dan data finansial (informasi kartu kredit, rekening).</a:t>
            </a:r>
          </a:p>
        </p:txBody>
      </p:sp>
      <p:sp>
        <p:nvSpPr>
          <p:cNvPr name="TextBox 11" id="11"/>
          <p:cNvSpPr txBox="true"/>
          <p:nvPr/>
        </p:nvSpPr>
        <p:spPr>
          <a:xfrm rot="0">
            <a:off x="5955520" y="4869405"/>
            <a:ext cx="4692261" cy="547370"/>
          </a:xfrm>
          <a:prstGeom prst="rect">
            <a:avLst/>
          </a:prstGeom>
        </p:spPr>
        <p:txBody>
          <a:bodyPr anchor="t" rtlCol="false" tIns="0" lIns="0" bIns="0" rIns="0">
            <a:spAutoFit/>
          </a:bodyPr>
          <a:lstStyle/>
          <a:p>
            <a:pPr>
              <a:lnSpc>
                <a:spcPts val="4480"/>
              </a:lnSpc>
              <a:spcBef>
                <a:spcPct val="0"/>
              </a:spcBef>
            </a:pPr>
            <a:r>
              <a:rPr lang="en-US" sz="3200">
                <a:solidFill>
                  <a:srgbClr val="A683A6"/>
                </a:solidFill>
                <a:latin typeface="Archivo Black"/>
              </a:rPr>
              <a:t>Phising</a:t>
            </a:r>
          </a:p>
        </p:txBody>
      </p:sp>
      <p:sp>
        <p:nvSpPr>
          <p:cNvPr name="TextBox 12" id="12"/>
          <p:cNvSpPr txBox="true"/>
          <p:nvPr/>
        </p:nvSpPr>
        <p:spPr>
          <a:xfrm rot="0">
            <a:off x="2722006" y="5572888"/>
            <a:ext cx="1885316" cy="945088"/>
          </a:xfrm>
          <a:prstGeom prst="rect">
            <a:avLst/>
          </a:prstGeom>
        </p:spPr>
        <p:txBody>
          <a:bodyPr anchor="t" rtlCol="false" tIns="0" lIns="0" bIns="0" rIns="0">
            <a:spAutoFit/>
          </a:bodyPr>
          <a:lstStyle/>
          <a:p>
            <a:pPr algn="ctr">
              <a:lnSpc>
                <a:spcPts val="7015"/>
              </a:lnSpc>
            </a:pPr>
            <a:r>
              <a:rPr lang="en-US" sz="7158">
                <a:solidFill>
                  <a:srgbClr val="D9D9D9"/>
                </a:solidFill>
                <a:latin typeface="Archivo Black"/>
              </a:rPr>
              <a:t>01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sp>
        <p:nvSpPr>
          <p:cNvPr name="Freeform 3" id="3"/>
          <p:cNvSpPr/>
          <p:nvPr/>
        </p:nvSpPr>
        <p:spPr>
          <a:xfrm flipH="false" flipV="false" rot="0">
            <a:off x="1701949" y="2137901"/>
            <a:ext cx="2833536" cy="2752072"/>
          </a:xfrm>
          <a:custGeom>
            <a:avLst/>
            <a:gdLst/>
            <a:ahLst/>
            <a:cxnLst/>
            <a:rect r="r" b="b" t="t" l="l"/>
            <a:pathLst>
              <a:path h="2752072" w="2833536">
                <a:moveTo>
                  <a:pt x="0" y="0"/>
                </a:moveTo>
                <a:lnTo>
                  <a:pt x="2833536" y="0"/>
                </a:lnTo>
                <a:lnTo>
                  <a:pt x="2833536" y="2752072"/>
                </a:lnTo>
                <a:lnTo>
                  <a:pt x="0" y="27520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704412" y="1889366"/>
            <a:ext cx="2833536" cy="2752072"/>
          </a:xfrm>
          <a:custGeom>
            <a:avLst/>
            <a:gdLst/>
            <a:ahLst/>
            <a:cxnLst/>
            <a:rect r="r" b="b" t="t" l="l"/>
            <a:pathLst>
              <a:path h="2752072" w="2833536">
                <a:moveTo>
                  <a:pt x="0" y="0"/>
                </a:moveTo>
                <a:lnTo>
                  <a:pt x="2833536" y="0"/>
                </a:lnTo>
                <a:lnTo>
                  <a:pt x="2833536" y="2752071"/>
                </a:lnTo>
                <a:lnTo>
                  <a:pt x="0" y="27520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2529319" y="2044841"/>
            <a:ext cx="2833536" cy="2752072"/>
          </a:xfrm>
          <a:custGeom>
            <a:avLst/>
            <a:gdLst/>
            <a:ahLst/>
            <a:cxnLst/>
            <a:rect r="r" b="b" t="t" l="l"/>
            <a:pathLst>
              <a:path h="2752072" w="2833536">
                <a:moveTo>
                  <a:pt x="0" y="0"/>
                </a:moveTo>
                <a:lnTo>
                  <a:pt x="2833536" y="0"/>
                </a:lnTo>
                <a:lnTo>
                  <a:pt x="2833536" y="2752071"/>
                </a:lnTo>
                <a:lnTo>
                  <a:pt x="0" y="27520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559177" y="8051174"/>
            <a:ext cx="4812632" cy="4114800"/>
          </a:xfrm>
          <a:custGeom>
            <a:avLst/>
            <a:gdLst/>
            <a:ahLst/>
            <a:cxnLst/>
            <a:rect r="r" b="b" t="t" l="l"/>
            <a:pathLst>
              <a:path h="4114800" w="4812632">
                <a:moveTo>
                  <a:pt x="0" y="0"/>
                </a:moveTo>
                <a:lnTo>
                  <a:pt x="4812631" y="0"/>
                </a:lnTo>
                <a:lnTo>
                  <a:pt x="4812631" y="4114800"/>
                </a:lnTo>
                <a:lnTo>
                  <a:pt x="0" y="4114800"/>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3144500" y="-266253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15000"/>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15362855" y="9028032"/>
            <a:ext cx="4098610" cy="1080543"/>
          </a:xfrm>
          <a:custGeom>
            <a:avLst/>
            <a:gdLst/>
            <a:ahLst/>
            <a:cxnLst/>
            <a:rect r="r" b="b" t="t" l="l"/>
            <a:pathLst>
              <a:path h="1080543" w="4098610">
                <a:moveTo>
                  <a:pt x="4098610" y="0"/>
                </a:moveTo>
                <a:lnTo>
                  <a:pt x="0" y="0"/>
                </a:lnTo>
                <a:lnTo>
                  <a:pt x="0" y="1080542"/>
                </a:lnTo>
                <a:lnTo>
                  <a:pt x="4098610" y="1080542"/>
                </a:lnTo>
                <a:lnTo>
                  <a:pt x="409861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true" flipV="false" rot="-10800000">
            <a:off x="0" y="685589"/>
            <a:ext cx="4098610" cy="1080543"/>
          </a:xfrm>
          <a:custGeom>
            <a:avLst/>
            <a:gdLst/>
            <a:ahLst/>
            <a:cxnLst/>
            <a:rect r="r" b="b" t="t" l="l"/>
            <a:pathLst>
              <a:path h="1080543" w="4098610">
                <a:moveTo>
                  <a:pt x="4098610" y="0"/>
                </a:moveTo>
                <a:lnTo>
                  <a:pt x="0" y="0"/>
                </a:lnTo>
                <a:lnTo>
                  <a:pt x="0" y="1080543"/>
                </a:lnTo>
                <a:lnTo>
                  <a:pt x="4098610" y="1080543"/>
                </a:lnTo>
                <a:lnTo>
                  <a:pt x="409861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4399331" y="-792343"/>
            <a:ext cx="3678727" cy="3642087"/>
          </a:xfrm>
          <a:custGeom>
            <a:avLst/>
            <a:gdLst/>
            <a:ahLst/>
            <a:cxnLst/>
            <a:rect r="r" b="b" t="t" l="l"/>
            <a:pathLst>
              <a:path h="3642087" w="3678727">
                <a:moveTo>
                  <a:pt x="0" y="0"/>
                </a:moveTo>
                <a:lnTo>
                  <a:pt x="3678727" y="0"/>
                </a:lnTo>
                <a:lnTo>
                  <a:pt x="3678727" y="3642086"/>
                </a:lnTo>
                <a:lnTo>
                  <a:pt x="0" y="3642086"/>
                </a:lnTo>
                <a:lnTo>
                  <a:pt x="0" y="0"/>
                </a:lnTo>
                <a:close/>
              </a:path>
            </a:pathLst>
          </a:custGeom>
          <a:blipFill>
            <a:blip r:embed="rId11"/>
            <a:stretch>
              <a:fillRect l="0" t="0" r="0" b="0"/>
            </a:stretch>
          </a:blipFill>
        </p:spPr>
      </p:sp>
      <p:sp>
        <p:nvSpPr>
          <p:cNvPr name="TextBox 11" id="11"/>
          <p:cNvSpPr txBox="true"/>
          <p:nvPr/>
        </p:nvSpPr>
        <p:spPr>
          <a:xfrm rot="0">
            <a:off x="385924" y="6031470"/>
            <a:ext cx="6622066" cy="2708231"/>
          </a:xfrm>
          <a:prstGeom prst="rect">
            <a:avLst/>
          </a:prstGeom>
        </p:spPr>
        <p:txBody>
          <a:bodyPr anchor="t" rtlCol="false" tIns="0" lIns="0" bIns="0" rIns="0">
            <a:spAutoFit/>
          </a:bodyPr>
          <a:lstStyle/>
          <a:p>
            <a:pPr algn="ctr">
              <a:lnSpc>
                <a:spcPts val="2378"/>
              </a:lnSpc>
            </a:pPr>
            <a:r>
              <a:rPr lang="en-US" sz="1698">
                <a:solidFill>
                  <a:srgbClr val="FFFFFF"/>
                </a:solidFill>
                <a:latin typeface="Poppins"/>
              </a:rPr>
              <a:t>Harus diingat bahwa phising adalah tindakan yang manipulatif. Mungkin kamu akan menerima pesan yang berisi banyak kalimat, tapi akan selalu ada kata atau frasa yang meminta seseorang untuk memberi dan memasukkan data sensitif seperti kata sandi, PIN, atau OTP, nomor kartu kredit/debit, masa berlaku kartu kredit dan CVV/CVC (3 angka di belakang kartu kredit). Ingatlah bahwa pihak bank sekalipun tidak akan pernah meminta data tersebut pada nasabah.</a:t>
            </a:r>
          </a:p>
        </p:txBody>
      </p:sp>
      <p:sp>
        <p:nvSpPr>
          <p:cNvPr name="TextBox 12" id="12"/>
          <p:cNvSpPr txBox="true"/>
          <p:nvPr/>
        </p:nvSpPr>
        <p:spPr>
          <a:xfrm rot="0">
            <a:off x="1701949" y="5214117"/>
            <a:ext cx="3768992" cy="729139"/>
          </a:xfrm>
          <a:prstGeom prst="rect">
            <a:avLst/>
          </a:prstGeom>
        </p:spPr>
        <p:txBody>
          <a:bodyPr anchor="t" rtlCol="false" tIns="0" lIns="0" bIns="0" rIns="0">
            <a:spAutoFit/>
          </a:bodyPr>
          <a:lstStyle/>
          <a:p>
            <a:pPr algn="ctr">
              <a:lnSpc>
                <a:spcPts val="2928"/>
              </a:lnSpc>
              <a:spcBef>
                <a:spcPct val="0"/>
              </a:spcBef>
            </a:pPr>
            <a:r>
              <a:rPr lang="en-US" sz="2091">
                <a:solidFill>
                  <a:srgbClr val="A683A6"/>
                </a:solidFill>
                <a:latin typeface="Archivo Black"/>
              </a:rPr>
              <a:t>Perintah mengisi data sensitif</a:t>
            </a:r>
          </a:p>
        </p:txBody>
      </p:sp>
      <p:sp>
        <p:nvSpPr>
          <p:cNvPr name="TextBox 13" id="13"/>
          <p:cNvSpPr txBox="true"/>
          <p:nvPr/>
        </p:nvSpPr>
        <p:spPr>
          <a:xfrm rot="0">
            <a:off x="7625342" y="6159434"/>
            <a:ext cx="3504433" cy="2708231"/>
          </a:xfrm>
          <a:prstGeom prst="rect">
            <a:avLst/>
          </a:prstGeom>
        </p:spPr>
        <p:txBody>
          <a:bodyPr anchor="t" rtlCol="false" tIns="0" lIns="0" bIns="0" rIns="0">
            <a:spAutoFit/>
          </a:bodyPr>
          <a:lstStyle/>
          <a:p>
            <a:pPr algn="ctr">
              <a:lnSpc>
                <a:spcPts val="2378"/>
              </a:lnSpc>
            </a:pPr>
            <a:r>
              <a:rPr lang="en-US" sz="1698">
                <a:solidFill>
                  <a:srgbClr val="FFFFFF"/>
                </a:solidFill>
                <a:latin typeface="Poppins"/>
              </a:rPr>
              <a:t>Untuk memancing calon korbannya, biasanya pelaku phising adalah sebuah instansi perusahaan atau teman dari calon korban. Dengan </a:t>
            </a:r>
            <a:r>
              <a:rPr lang="en-US" sz="1698" u="sng">
                <a:solidFill>
                  <a:srgbClr val="FFFFFF"/>
                </a:solidFill>
                <a:latin typeface="Poppins"/>
                <a:hlinkClick r:id="rId12" tooltip="https://www.bca.co.id/en/informasi/awas-modus/2021/01/06/09/15/Awas-Modus-Ngaku-ngaku-Orang-Yang-Kamu-Kenal-Padahal-Penipu"/>
              </a:rPr>
              <a:t>identitas palsu</a:t>
            </a:r>
            <a:r>
              <a:rPr lang="en-US" sz="1698">
                <a:solidFill>
                  <a:srgbClr val="FFFFFF"/>
                </a:solidFill>
                <a:latin typeface="Poppins"/>
              </a:rPr>
              <a:t>, pelaku berharap calon korban akan langsung percaya dengan perintah pelaku untuk memberikan data sensitif.</a:t>
            </a:r>
          </a:p>
        </p:txBody>
      </p:sp>
      <p:sp>
        <p:nvSpPr>
          <p:cNvPr name="TextBox 14" id="14"/>
          <p:cNvSpPr txBox="true"/>
          <p:nvPr/>
        </p:nvSpPr>
        <p:spPr>
          <a:xfrm rot="0">
            <a:off x="7505017" y="4955762"/>
            <a:ext cx="3745082" cy="889347"/>
          </a:xfrm>
          <a:prstGeom prst="rect">
            <a:avLst/>
          </a:prstGeom>
        </p:spPr>
        <p:txBody>
          <a:bodyPr anchor="t" rtlCol="false" tIns="0" lIns="0" bIns="0" rIns="0">
            <a:spAutoFit/>
          </a:bodyPr>
          <a:lstStyle/>
          <a:p>
            <a:pPr algn="ctr">
              <a:lnSpc>
                <a:spcPts val="3575"/>
              </a:lnSpc>
              <a:spcBef>
                <a:spcPct val="0"/>
              </a:spcBef>
            </a:pPr>
            <a:r>
              <a:rPr lang="en-US" sz="2554">
                <a:solidFill>
                  <a:srgbClr val="A683A6"/>
                </a:solidFill>
                <a:latin typeface="Archivo Black"/>
              </a:rPr>
              <a:t>Menggunakan identitas palsu</a:t>
            </a:r>
          </a:p>
        </p:txBody>
      </p:sp>
      <p:sp>
        <p:nvSpPr>
          <p:cNvPr name="TextBox 15" id="15"/>
          <p:cNvSpPr txBox="true"/>
          <p:nvPr/>
        </p:nvSpPr>
        <p:spPr>
          <a:xfrm rot="0">
            <a:off x="12484573" y="6159434"/>
            <a:ext cx="3738211" cy="2708231"/>
          </a:xfrm>
          <a:prstGeom prst="rect">
            <a:avLst/>
          </a:prstGeom>
        </p:spPr>
        <p:txBody>
          <a:bodyPr anchor="t" rtlCol="false" tIns="0" lIns="0" bIns="0" rIns="0">
            <a:spAutoFit/>
          </a:bodyPr>
          <a:lstStyle/>
          <a:p>
            <a:pPr algn="ctr">
              <a:lnSpc>
                <a:spcPts val="2378"/>
              </a:lnSpc>
            </a:pPr>
            <a:r>
              <a:rPr lang="en-US" sz="1698">
                <a:solidFill>
                  <a:srgbClr val="FFFFFF"/>
                </a:solidFill>
                <a:latin typeface="Poppins"/>
              </a:rPr>
              <a:t>Selain dari pesan yang mengecoh calon korban, yang dilakukan oleh pelaku phising adalah memberi tautan atau file palsu untuk diunduh. Dengan iming-iming bahwa lampiran tersebut adalah akses untuk mendapat diskon, melihat berita, dan lain sebagainya</a:t>
            </a:r>
          </a:p>
        </p:txBody>
      </p:sp>
      <p:sp>
        <p:nvSpPr>
          <p:cNvPr name="TextBox 16" id="16"/>
          <p:cNvSpPr txBox="true"/>
          <p:nvPr/>
        </p:nvSpPr>
        <p:spPr>
          <a:xfrm rot="0">
            <a:off x="12484573" y="5165441"/>
            <a:ext cx="3409633" cy="834785"/>
          </a:xfrm>
          <a:prstGeom prst="rect">
            <a:avLst/>
          </a:prstGeom>
        </p:spPr>
        <p:txBody>
          <a:bodyPr anchor="t" rtlCol="false" tIns="0" lIns="0" bIns="0" rIns="0">
            <a:spAutoFit/>
          </a:bodyPr>
          <a:lstStyle/>
          <a:p>
            <a:pPr algn="ctr">
              <a:lnSpc>
                <a:spcPts val="3261"/>
              </a:lnSpc>
            </a:pPr>
            <a:r>
              <a:rPr lang="en-US" sz="2718">
                <a:solidFill>
                  <a:srgbClr val="A683A6"/>
                </a:solidFill>
                <a:latin typeface="Archivo Black"/>
              </a:rPr>
              <a:t>Memberi tautan atau file palsu</a:t>
            </a:r>
          </a:p>
        </p:txBody>
      </p:sp>
      <p:sp>
        <p:nvSpPr>
          <p:cNvPr name="TextBox 17" id="17"/>
          <p:cNvSpPr txBox="true"/>
          <p:nvPr/>
        </p:nvSpPr>
        <p:spPr>
          <a:xfrm rot="0">
            <a:off x="2317998" y="3166165"/>
            <a:ext cx="1601437" cy="809845"/>
          </a:xfrm>
          <a:prstGeom prst="rect">
            <a:avLst/>
          </a:prstGeom>
        </p:spPr>
        <p:txBody>
          <a:bodyPr anchor="t" rtlCol="false" tIns="0" lIns="0" bIns="0" rIns="0">
            <a:spAutoFit/>
          </a:bodyPr>
          <a:lstStyle/>
          <a:p>
            <a:pPr algn="ctr">
              <a:lnSpc>
                <a:spcPts val="5959"/>
              </a:lnSpc>
            </a:pPr>
            <a:r>
              <a:rPr lang="en-US" sz="6080">
                <a:solidFill>
                  <a:srgbClr val="D9D9D9"/>
                </a:solidFill>
                <a:latin typeface="Archivo Black"/>
              </a:rPr>
              <a:t>01</a:t>
            </a:r>
          </a:p>
        </p:txBody>
      </p:sp>
      <p:sp>
        <p:nvSpPr>
          <p:cNvPr name="TextBox 18" id="18"/>
          <p:cNvSpPr txBox="true"/>
          <p:nvPr/>
        </p:nvSpPr>
        <p:spPr>
          <a:xfrm rot="0">
            <a:off x="8320461" y="2964043"/>
            <a:ext cx="1601437" cy="809845"/>
          </a:xfrm>
          <a:prstGeom prst="rect">
            <a:avLst/>
          </a:prstGeom>
        </p:spPr>
        <p:txBody>
          <a:bodyPr anchor="t" rtlCol="false" tIns="0" lIns="0" bIns="0" rIns="0">
            <a:spAutoFit/>
          </a:bodyPr>
          <a:lstStyle/>
          <a:p>
            <a:pPr algn="ctr">
              <a:lnSpc>
                <a:spcPts val="5959"/>
              </a:lnSpc>
            </a:pPr>
            <a:r>
              <a:rPr lang="en-US" sz="6080">
                <a:solidFill>
                  <a:srgbClr val="D9D9D9"/>
                </a:solidFill>
                <a:latin typeface="Archivo Black"/>
              </a:rPr>
              <a:t>02</a:t>
            </a:r>
          </a:p>
        </p:txBody>
      </p:sp>
      <p:sp>
        <p:nvSpPr>
          <p:cNvPr name="TextBox 19" id="19"/>
          <p:cNvSpPr txBox="true"/>
          <p:nvPr/>
        </p:nvSpPr>
        <p:spPr>
          <a:xfrm rot="0">
            <a:off x="13145368" y="3073104"/>
            <a:ext cx="1601437" cy="809845"/>
          </a:xfrm>
          <a:prstGeom prst="rect">
            <a:avLst/>
          </a:prstGeom>
        </p:spPr>
        <p:txBody>
          <a:bodyPr anchor="t" rtlCol="false" tIns="0" lIns="0" bIns="0" rIns="0">
            <a:spAutoFit/>
          </a:bodyPr>
          <a:lstStyle/>
          <a:p>
            <a:pPr algn="ctr">
              <a:lnSpc>
                <a:spcPts val="5959"/>
              </a:lnSpc>
            </a:pPr>
            <a:r>
              <a:rPr lang="en-US" sz="6080">
                <a:solidFill>
                  <a:srgbClr val="D9D9D9"/>
                </a:solidFill>
                <a:latin typeface="Archivo Black"/>
              </a:rPr>
              <a:t>03</a:t>
            </a:r>
          </a:p>
        </p:txBody>
      </p:sp>
      <p:sp>
        <p:nvSpPr>
          <p:cNvPr name="TextBox 20" id="20"/>
          <p:cNvSpPr txBox="true"/>
          <p:nvPr/>
        </p:nvSpPr>
        <p:spPr>
          <a:xfrm rot="0">
            <a:off x="4953177" y="580814"/>
            <a:ext cx="8095357" cy="936628"/>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FFFFFF"/>
                </a:solidFill>
                <a:latin typeface="Linux Biolinum Bold"/>
              </a:rPr>
              <a:t>Apa saja ciri-ciri phising?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sp>
        <p:nvSpPr>
          <p:cNvPr name="TextBox 3" id="3"/>
          <p:cNvSpPr txBox="true"/>
          <p:nvPr/>
        </p:nvSpPr>
        <p:spPr>
          <a:xfrm rot="0">
            <a:off x="2229505" y="6031470"/>
            <a:ext cx="3649336" cy="3306950"/>
          </a:xfrm>
          <a:prstGeom prst="rect">
            <a:avLst/>
          </a:prstGeom>
        </p:spPr>
        <p:txBody>
          <a:bodyPr anchor="t" rtlCol="false" tIns="0" lIns="0" bIns="0" rIns="0">
            <a:spAutoFit/>
          </a:bodyPr>
          <a:lstStyle/>
          <a:p>
            <a:pPr algn="ctr">
              <a:lnSpc>
                <a:spcPts val="2378"/>
              </a:lnSpc>
            </a:pPr>
            <a:r>
              <a:rPr lang="en-US" sz="1698">
                <a:solidFill>
                  <a:srgbClr val="FFFFFF"/>
                </a:solidFill>
                <a:latin typeface="Poppins"/>
              </a:rPr>
              <a:t>Biasanya email Phising akan meminta korban untuk mengambil keputusan dengan cepat dengan berbagai alasan seperti masa berlaku promo akan habis jika tidak akan rugi, ada transaksi-transaksi yang mencurigakan sehingga harus segera blokir kartu / rekening, ada peluang untuk berbisnis dengan keuntungan besar dst.</a:t>
            </a:r>
          </a:p>
        </p:txBody>
      </p:sp>
      <p:sp>
        <p:nvSpPr>
          <p:cNvPr name="Freeform 4" id="4"/>
          <p:cNvSpPr/>
          <p:nvPr/>
        </p:nvSpPr>
        <p:spPr>
          <a:xfrm flipH="false" flipV="false" rot="0">
            <a:off x="2636001" y="1889366"/>
            <a:ext cx="2833536" cy="2752072"/>
          </a:xfrm>
          <a:custGeom>
            <a:avLst/>
            <a:gdLst/>
            <a:ahLst/>
            <a:cxnLst/>
            <a:rect r="r" b="b" t="t" l="l"/>
            <a:pathLst>
              <a:path h="2752072" w="2833536">
                <a:moveTo>
                  <a:pt x="0" y="0"/>
                </a:moveTo>
                <a:lnTo>
                  <a:pt x="2833536" y="0"/>
                </a:lnTo>
                <a:lnTo>
                  <a:pt x="2833536" y="2752071"/>
                </a:lnTo>
                <a:lnTo>
                  <a:pt x="0" y="27520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7582660" y="1889366"/>
            <a:ext cx="2833536" cy="2752072"/>
          </a:xfrm>
          <a:custGeom>
            <a:avLst/>
            <a:gdLst/>
            <a:ahLst/>
            <a:cxnLst/>
            <a:rect r="r" b="b" t="t" l="l"/>
            <a:pathLst>
              <a:path h="2752072" w="2833536">
                <a:moveTo>
                  <a:pt x="0" y="0"/>
                </a:moveTo>
                <a:lnTo>
                  <a:pt x="2833536" y="0"/>
                </a:lnTo>
                <a:lnTo>
                  <a:pt x="2833536" y="2752071"/>
                </a:lnTo>
                <a:lnTo>
                  <a:pt x="0" y="27520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559177" y="8051174"/>
            <a:ext cx="4812632" cy="4114800"/>
          </a:xfrm>
          <a:custGeom>
            <a:avLst/>
            <a:gdLst/>
            <a:ahLst/>
            <a:cxnLst/>
            <a:rect r="r" b="b" t="t" l="l"/>
            <a:pathLst>
              <a:path h="4114800" w="4812632">
                <a:moveTo>
                  <a:pt x="0" y="0"/>
                </a:moveTo>
                <a:lnTo>
                  <a:pt x="4812631" y="0"/>
                </a:lnTo>
                <a:lnTo>
                  <a:pt x="4812631" y="4114800"/>
                </a:lnTo>
                <a:lnTo>
                  <a:pt x="0" y="4114800"/>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3144500" y="-266253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15000"/>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14189390" y="8718029"/>
            <a:ext cx="4098610" cy="1080543"/>
          </a:xfrm>
          <a:custGeom>
            <a:avLst/>
            <a:gdLst/>
            <a:ahLst/>
            <a:cxnLst/>
            <a:rect r="r" b="b" t="t" l="l"/>
            <a:pathLst>
              <a:path h="1080543" w="4098610">
                <a:moveTo>
                  <a:pt x="4098610" y="0"/>
                </a:moveTo>
                <a:lnTo>
                  <a:pt x="0" y="0"/>
                </a:lnTo>
                <a:lnTo>
                  <a:pt x="0" y="1080542"/>
                </a:lnTo>
                <a:lnTo>
                  <a:pt x="4098610" y="1080542"/>
                </a:lnTo>
                <a:lnTo>
                  <a:pt x="409861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true" flipV="false" rot="-10800000">
            <a:off x="0" y="685589"/>
            <a:ext cx="4098610" cy="1080543"/>
          </a:xfrm>
          <a:custGeom>
            <a:avLst/>
            <a:gdLst/>
            <a:ahLst/>
            <a:cxnLst/>
            <a:rect r="r" b="b" t="t" l="l"/>
            <a:pathLst>
              <a:path h="1080543" w="4098610">
                <a:moveTo>
                  <a:pt x="4098610" y="0"/>
                </a:moveTo>
                <a:lnTo>
                  <a:pt x="0" y="0"/>
                </a:lnTo>
                <a:lnTo>
                  <a:pt x="0" y="1080543"/>
                </a:lnTo>
                <a:lnTo>
                  <a:pt x="4098610" y="1080543"/>
                </a:lnTo>
                <a:lnTo>
                  <a:pt x="409861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1686661" y="4697913"/>
            <a:ext cx="6377008" cy="4251339"/>
          </a:xfrm>
          <a:custGeom>
            <a:avLst/>
            <a:gdLst/>
            <a:ahLst/>
            <a:cxnLst/>
            <a:rect r="r" b="b" t="t" l="l"/>
            <a:pathLst>
              <a:path h="4251339" w="6377008">
                <a:moveTo>
                  <a:pt x="0" y="0"/>
                </a:moveTo>
                <a:lnTo>
                  <a:pt x="6377008" y="0"/>
                </a:lnTo>
                <a:lnTo>
                  <a:pt x="6377008" y="4251339"/>
                </a:lnTo>
                <a:lnTo>
                  <a:pt x="0" y="4251339"/>
                </a:lnTo>
                <a:lnTo>
                  <a:pt x="0" y="0"/>
                </a:lnTo>
                <a:close/>
              </a:path>
            </a:pathLst>
          </a:custGeom>
          <a:blipFill>
            <a:blip r:embed="rId11"/>
            <a:stretch>
              <a:fillRect l="0" t="0" r="0" b="0"/>
            </a:stretch>
          </a:blipFill>
        </p:spPr>
      </p:sp>
      <p:sp>
        <p:nvSpPr>
          <p:cNvPr name="Freeform 11" id="11"/>
          <p:cNvSpPr/>
          <p:nvPr/>
        </p:nvSpPr>
        <p:spPr>
          <a:xfrm flipH="false" flipV="false" rot="0">
            <a:off x="14384942" y="-792343"/>
            <a:ext cx="3678727" cy="3642087"/>
          </a:xfrm>
          <a:custGeom>
            <a:avLst/>
            <a:gdLst/>
            <a:ahLst/>
            <a:cxnLst/>
            <a:rect r="r" b="b" t="t" l="l"/>
            <a:pathLst>
              <a:path h="3642087" w="3678727">
                <a:moveTo>
                  <a:pt x="0" y="0"/>
                </a:moveTo>
                <a:lnTo>
                  <a:pt x="3678727" y="0"/>
                </a:lnTo>
                <a:lnTo>
                  <a:pt x="3678727" y="3642086"/>
                </a:lnTo>
                <a:lnTo>
                  <a:pt x="0" y="3642086"/>
                </a:lnTo>
                <a:lnTo>
                  <a:pt x="0" y="0"/>
                </a:lnTo>
                <a:close/>
              </a:path>
            </a:pathLst>
          </a:custGeom>
          <a:blipFill>
            <a:blip r:embed="rId12"/>
            <a:stretch>
              <a:fillRect l="0" t="0" r="0" b="0"/>
            </a:stretch>
          </a:blipFill>
        </p:spPr>
      </p:sp>
      <p:sp>
        <p:nvSpPr>
          <p:cNvPr name="TextBox 12" id="12"/>
          <p:cNvSpPr txBox="true"/>
          <p:nvPr/>
        </p:nvSpPr>
        <p:spPr>
          <a:xfrm rot="0">
            <a:off x="2229505" y="4916027"/>
            <a:ext cx="4240676" cy="760394"/>
          </a:xfrm>
          <a:prstGeom prst="rect">
            <a:avLst/>
          </a:prstGeom>
        </p:spPr>
        <p:txBody>
          <a:bodyPr anchor="t" rtlCol="false" tIns="0" lIns="0" bIns="0" rIns="0">
            <a:spAutoFit/>
          </a:bodyPr>
          <a:lstStyle/>
          <a:p>
            <a:pPr algn="ctr">
              <a:lnSpc>
                <a:spcPts val="3062"/>
              </a:lnSpc>
              <a:spcBef>
                <a:spcPct val="0"/>
              </a:spcBef>
            </a:pPr>
            <a:r>
              <a:rPr lang="en-US" sz="2187">
                <a:solidFill>
                  <a:srgbClr val="A683A6"/>
                </a:solidFill>
                <a:latin typeface="Archivo Black"/>
              </a:rPr>
              <a:t>Email bersifat Rayuan bahkan Ancaman</a:t>
            </a:r>
          </a:p>
        </p:txBody>
      </p:sp>
      <p:sp>
        <p:nvSpPr>
          <p:cNvPr name="TextBox 13" id="13"/>
          <p:cNvSpPr txBox="true"/>
          <p:nvPr/>
        </p:nvSpPr>
        <p:spPr>
          <a:xfrm rot="0">
            <a:off x="7248639" y="6241020"/>
            <a:ext cx="3504433" cy="2708231"/>
          </a:xfrm>
          <a:prstGeom prst="rect">
            <a:avLst/>
          </a:prstGeom>
        </p:spPr>
        <p:txBody>
          <a:bodyPr anchor="t" rtlCol="false" tIns="0" lIns="0" bIns="0" rIns="0">
            <a:spAutoFit/>
          </a:bodyPr>
          <a:lstStyle/>
          <a:p>
            <a:pPr algn="ctr">
              <a:lnSpc>
                <a:spcPts val="2378"/>
              </a:lnSpc>
            </a:pPr>
            <a:r>
              <a:rPr lang="en-US" sz="1698">
                <a:solidFill>
                  <a:srgbClr val="FFFFFF"/>
                </a:solidFill>
                <a:latin typeface="Poppins"/>
              </a:rPr>
              <a:t>Biasanya korban penerima Phising tidak spesific ditujukan ke korban langsung, namun akan tertulis secara umum, seperti “Kepada Nasabah yang Terhormat”, Kepada Bapak yang budiman”, “Dear Respectable Member”, dan lain-lain.</a:t>
            </a:r>
          </a:p>
        </p:txBody>
      </p:sp>
      <p:sp>
        <p:nvSpPr>
          <p:cNvPr name="TextBox 14" id="14"/>
          <p:cNvSpPr txBox="true"/>
          <p:nvPr/>
        </p:nvSpPr>
        <p:spPr>
          <a:xfrm rot="0">
            <a:off x="7248639" y="5036835"/>
            <a:ext cx="3985731" cy="952346"/>
          </a:xfrm>
          <a:prstGeom prst="rect">
            <a:avLst/>
          </a:prstGeom>
        </p:spPr>
        <p:txBody>
          <a:bodyPr anchor="t" rtlCol="false" tIns="0" lIns="0" bIns="0" rIns="0">
            <a:spAutoFit/>
          </a:bodyPr>
          <a:lstStyle/>
          <a:p>
            <a:pPr algn="ctr">
              <a:lnSpc>
                <a:spcPts val="3805"/>
              </a:lnSpc>
              <a:spcBef>
                <a:spcPct val="0"/>
              </a:spcBef>
            </a:pPr>
            <a:r>
              <a:rPr lang="en-US" sz="2718">
                <a:solidFill>
                  <a:srgbClr val="A683A6"/>
                </a:solidFill>
                <a:latin typeface="Archivo Black"/>
              </a:rPr>
              <a:t>Korban Phising tidak spesific.</a:t>
            </a:r>
          </a:p>
        </p:txBody>
      </p:sp>
      <p:sp>
        <p:nvSpPr>
          <p:cNvPr name="TextBox 15" id="15"/>
          <p:cNvSpPr txBox="true"/>
          <p:nvPr/>
        </p:nvSpPr>
        <p:spPr>
          <a:xfrm rot="0">
            <a:off x="3297892" y="2917629"/>
            <a:ext cx="1601437" cy="809845"/>
          </a:xfrm>
          <a:prstGeom prst="rect">
            <a:avLst/>
          </a:prstGeom>
        </p:spPr>
        <p:txBody>
          <a:bodyPr anchor="t" rtlCol="false" tIns="0" lIns="0" bIns="0" rIns="0">
            <a:spAutoFit/>
          </a:bodyPr>
          <a:lstStyle/>
          <a:p>
            <a:pPr algn="ctr">
              <a:lnSpc>
                <a:spcPts val="5959"/>
              </a:lnSpc>
            </a:pPr>
            <a:r>
              <a:rPr lang="en-US" sz="6080">
                <a:solidFill>
                  <a:srgbClr val="D9D9D9"/>
                </a:solidFill>
                <a:latin typeface="Archivo Black"/>
              </a:rPr>
              <a:t>04</a:t>
            </a:r>
          </a:p>
        </p:txBody>
      </p:sp>
      <p:sp>
        <p:nvSpPr>
          <p:cNvPr name="TextBox 16" id="16"/>
          <p:cNvSpPr txBox="true"/>
          <p:nvPr/>
        </p:nvSpPr>
        <p:spPr>
          <a:xfrm rot="0">
            <a:off x="8200137" y="2917629"/>
            <a:ext cx="1601437" cy="809845"/>
          </a:xfrm>
          <a:prstGeom prst="rect">
            <a:avLst/>
          </a:prstGeom>
        </p:spPr>
        <p:txBody>
          <a:bodyPr anchor="t" rtlCol="false" tIns="0" lIns="0" bIns="0" rIns="0">
            <a:spAutoFit/>
          </a:bodyPr>
          <a:lstStyle/>
          <a:p>
            <a:pPr algn="ctr">
              <a:lnSpc>
                <a:spcPts val="5959"/>
              </a:lnSpc>
            </a:pPr>
            <a:r>
              <a:rPr lang="en-US" sz="6080">
                <a:solidFill>
                  <a:srgbClr val="D9D9D9"/>
                </a:solidFill>
                <a:latin typeface="Archivo Black"/>
              </a:rPr>
              <a:t>05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grpSp>
        <p:nvGrpSpPr>
          <p:cNvPr name="Group 3" id="3"/>
          <p:cNvGrpSpPr/>
          <p:nvPr/>
        </p:nvGrpSpPr>
        <p:grpSpPr>
          <a:xfrm rot="0">
            <a:off x="12733825" y="0"/>
            <a:ext cx="5554175" cy="10287000"/>
            <a:chOff x="0" y="0"/>
            <a:chExt cx="7405567" cy="13716000"/>
          </a:xfrm>
        </p:grpSpPr>
        <p:pic>
          <p:nvPicPr>
            <p:cNvPr name="Picture 4" id="4"/>
            <p:cNvPicPr>
              <a:picLocks noChangeAspect="true"/>
            </p:cNvPicPr>
            <p:nvPr/>
          </p:nvPicPr>
          <p:blipFill>
            <a:blip r:embed="rId3"/>
            <a:srcRect l="32002" t="0" r="32002" b="0"/>
            <a:stretch>
              <a:fillRect/>
            </a:stretch>
          </p:blipFill>
          <p:spPr>
            <a:xfrm flipH="false" flipV="false">
              <a:off x="0" y="0"/>
              <a:ext cx="7405567" cy="13716000"/>
            </a:xfrm>
            <a:prstGeom prst="rect">
              <a:avLst/>
            </a:prstGeom>
          </p:spPr>
        </p:pic>
      </p:grpSp>
      <p:sp>
        <p:nvSpPr>
          <p:cNvPr name="Freeform 5" id="5"/>
          <p:cNvSpPr/>
          <p:nvPr/>
        </p:nvSpPr>
        <p:spPr>
          <a:xfrm flipH="false" flipV="false" rot="0">
            <a:off x="7961496" y="85740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3002097" y="924223"/>
            <a:ext cx="7296890" cy="2075056"/>
          </a:xfrm>
          <a:prstGeom prst="rect">
            <a:avLst/>
          </a:prstGeom>
        </p:spPr>
        <p:txBody>
          <a:bodyPr anchor="t" rtlCol="false" tIns="0" lIns="0" bIns="0" rIns="0">
            <a:spAutoFit/>
          </a:bodyPr>
          <a:lstStyle/>
          <a:p>
            <a:pPr>
              <a:lnSpc>
                <a:spcPts val="5348"/>
              </a:lnSpc>
            </a:pPr>
            <a:r>
              <a:rPr lang="en-US" sz="5457">
                <a:solidFill>
                  <a:srgbClr val="FFFFFF"/>
                </a:solidFill>
                <a:latin typeface="Archivo Black"/>
              </a:rPr>
              <a:t>Adapun cara menghindari phising</a:t>
            </a:r>
          </a:p>
        </p:txBody>
      </p:sp>
      <p:sp>
        <p:nvSpPr>
          <p:cNvPr name="Freeform 7" id="7"/>
          <p:cNvSpPr/>
          <p:nvPr/>
        </p:nvSpPr>
        <p:spPr>
          <a:xfrm flipH="false" flipV="false" rot="0">
            <a:off x="1028700"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9407813" y="-617742"/>
            <a:ext cx="3326012" cy="3292884"/>
          </a:xfrm>
          <a:custGeom>
            <a:avLst/>
            <a:gdLst/>
            <a:ahLst/>
            <a:cxnLst/>
            <a:rect r="r" b="b" t="t" l="l"/>
            <a:pathLst>
              <a:path h="3292884" w="3326012">
                <a:moveTo>
                  <a:pt x="0" y="0"/>
                </a:moveTo>
                <a:lnTo>
                  <a:pt x="3326012" y="0"/>
                </a:lnTo>
                <a:lnTo>
                  <a:pt x="3326012" y="3292884"/>
                </a:lnTo>
                <a:lnTo>
                  <a:pt x="0" y="3292884"/>
                </a:lnTo>
                <a:lnTo>
                  <a:pt x="0" y="0"/>
                </a:lnTo>
                <a:close/>
              </a:path>
            </a:pathLst>
          </a:custGeom>
          <a:blipFill>
            <a:blip r:embed="rId6"/>
            <a:stretch>
              <a:fillRect l="0" t="0" r="0" b="0"/>
            </a:stretch>
          </a:blipFill>
        </p:spPr>
      </p:sp>
      <p:sp>
        <p:nvSpPr>
          <p:cNvPr name="TextBox 9" id="9"/>
          <p:cNvSpPr txBox="true"/>
          <p:nvPr/>
        </p:nvSpPr>
        <p:spPr>
          <a:xfrm rot="0">
            <a:off x="3002097" y="3336828"/>
            <a:ext cx="5425754" cy="6359525"/>
          </a:xfrm>
          <a:prstGeom prst="rect">
            <a:avLst/>
          </a:prstGeom>
        </p:spPr>
        <p:txBody>
          <a:bodyPr anchor="t" rtlCol="false" tIns="0" lIns="0" bIns="0" rIns="0">
            <a:spAutoFit/>
          </a:bodyPr>
          <a:lstStyle/>
          <a:p>
            <a:pPr>
              <a:lnSpc>
                <a:spcPts val="2800"/>
              </a:lnSpc>
            </a:pPr>
            <a:r>
              <a:rPr lang="en-US" sz="2000">
                <a:solidFill>
                  <a:srgbClr val="FFFFFF"/>
                </a:solidFill>
                <a:latin typeface="Poppins"/>
              </a:rPr>
              <a:t>1. Pelajari informasi terbaru tentang Phishing - Dengan mengetahui informasi-informasi seputar phishing lebih awal dan detail maka akan mengurangi resiko terkena phishing.</a:t>
            </a:r>
          </a:p>
          <a:p>
            <a:pPr>
              <a:lnSpc>
                <a:spcPts val="2800"/>
              </a:lnSpc>
            </a:pPr>
          </a:p>
          <a:p>
            <a:pPr>
              <a:lnSpc>
                <a:spcPts val="2800"/>
              </a:lnSpc>
            </a:pPr>
            <a:r>
              <a:rPr lang="en-US" sz="2000">
                <a:solidFill>
                  <a:srgbClr val="FFFFFF"/>
                </a:solidFill>
                <a:latin typeface="Poppins"/>
              </a:rPr>
              <a:t>2. Berhati-hati sebelum klik tautan - ketika anda dikirimkan tautan oleh orang yang tidak dikenal, lebih baik untuk memeriksa terlebih dahulu link yang dikirimkan apakah memang berasal dari situs resmi atau tidak dan tidak sembarangan membuka link atau tautan yang dikirimkan.</a:t>
            </a:r>
          </a:p>
          <a:p>
            <a:pPr>
              <a:lnSpc>
                <a:spcPts val="2800"/>
              </a:lnSpc>
            </a:pPr>
          </a:p>
          <a:p>
            <a:pPr>
              <a:lnSpc>
                <a:spcPts val="2800"/>
              </a:lnSpc>
            </a:pPr>
            <a:r>
              <a:rPr lang="en-US" sz="2000">
                <a:solidFill>
                  <a:srgbClr val="FFFFFF"/>
                </a:solidFill>
                <a:latin typeface="Poppins"/>
              </a:rPr>
              <a:t>3. Instal Toolbar Anti-Phishing - Pasangkan seluruh browser yang digunakan dengan anti-phishing toolbar.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grpSp>
        <p:nvGrpSpPr>
          <p:cNvPr name="Group 3" id="3"/>
          <p:cNvGrpSpPr/>
          <p:nvPr/>
        </p:nvGrpSpPr>
        <p:grpSpPr>
          <a:xfrm rot="0">
            <a:off x="12733825" y="0"/>
            <a:ext cx="5554175" cy="10287000"/>
            <a:chOff x="0" y="0"/>
            <a:chExt cx="7405567" cy="13716000"/>
          </a:xfrm>
        </p:grpSpPr>
        <p:pic>
          <p:nvPicPr>
            <p:cNvPr name="Picture 4" id="4"/>
            <p:cNvPicPr>
              <a:picLocks noChangeAspect="true"/>
            </p:cNvPicPr>
            <p:nvPr/>
          </p:nvPicPr>
          <p:blipFill>
            <a:blip r:embed="rId3"/>
            <a:srcRect l="32486" t="0" r="32486" b="0"/>
            <a:stretch>
              <a:fillRect/>
            </a:stretch>
          </p:blipFill>
          <p:spPr>
            <a:xfrm flipH="false" flipV="false">
              <a:off x="0" y="0"/>
              <a:ext cx="7405567" cy="13716000"/>
            </a:xfrm>
            <a:prstGeom prst="rect">
              <a:avLst/>
            </a:prstGeom>
          </p:spPr>
        </p:pic>
      </p:grpSp>
      <p:sp>
        <p:nvSpPr>
          <p:cNvPr name="Freeform 5" id="5"/>
          <p:cNvSpPr/>
          <p:nvPr/>
        </p:nvSpPr>
        <p:spPr>
          <a:xfrm flipH="false" flipV="false" rot="0">
            <a:off x="7961496" y="85740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457292" y="924223"/>
            <a:ext cx="7296890" cy="2075056"/>
          </a:xfrm>
          <a:prstGeom prst="rect">
            <a:avLst/>
          </a:prstGeom>
        </p:spPr>
        <p:txBody>
          <a:bodyPr anchor="t" rtlCol="false" tIns="0" lIns="0" bIns="0" rIns="0">
            <a:spAutoFit/>
          </a:bodyPr>
          <a:lstStyle/>
          <a:p>
            <a:pPr>
              <a:lnSpc>
                <a:spcPts val="5348"/>
              </a:lnSpc>
            </a:pPr>
            <a:r>
              <a:rPr lang="en-US" sz="5457">
                <a:solidFill>
                  <a:srgbClr val="FFFFFF"/>
                </a:solidFill>
                <a:latin typeface="Archivo Black"/>
              </a:rPr>
              <a:t>Adapun cara menghindari phising</a:t>
            </a:r>
          </a:p>
        </p:txBody>
      </p:sp>
      <p:sp>
        <p:nvSpPr>
          <p:cNvPr name="Freeform 7" id="7"/>
          <p:cNvSpPr/>
          <p:nvPr/>
        </p:nvSpPr>
        <p:spPr>
          <a:xfrm flipH="false" flipV="false" rot="0">
            <a:off x="1028700"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9521533" y="-561448"/>
            <a:ext cx="3212291" cy="3180296"/>
          </a:xfrm>
          <a:custGeom>
            <a:avLst/>
            <a:gdLst/>
            <a:ahLst/>
            <a:cxnLst/>
            <a:rect r="r" b="b" t="t" l="l"/>
            <a:pathLst>
              <a:path h="3180296" w="3212291">
                <a:moveTo>
                  <a:pt x="0" y="0"/>
                </a:moveTo>
                <a:lnTo>
                  <a:pt x="3212292" y="0"/>
                </a:lnTo>
                <a:lnTo>
                  <a:pt x="3212292" y="3180296"/>
                </a:lnTo>
                <a:lnTo>
                  <a:pt x="0" y="3180296"/>
                </a:lnTo>
                <a:lnTo>
                  <a:pt x="0" y="0"/>
                </a:lnTo>
                <a:close/>
              </a:path>
            </a:pathLst>
          </a:custGeom>
          <a:blipFill>
            <a:blip r:embed="rId6"/>
            <a:stretch>
              <a:fillRect l="0" t="0" r="0" b="0"/>
            </a:stretch>
          </a:blipFill>
        </p:spPr>
      </p:sp>
      <p:sp>
        <p:nvSpPr>
          <p:cNvPr name="TextBox 9" id="9"/>
          <p:cNvSpPr txBox="true"/>
          <p:nvPr/>
        </p:nvSpPr>
        <p:spPr>
          <a:xfrm rot="0">
            <a:off x="2457292" y="3336828"/>
            <a:ext cx="5970559" cy="6359525"/>
          </a:xfrm>
          <a:prstGeom prst="rect">
            <a:avLst/>
          </a:prstGeom>
        </p:spPr>
        <p:txBody>
          <a:bodyPr anchor="t" rtlCol="false" tIns="0" lIns="0" bIns="0" rIns="0">
            <a:spAutoFit/>
          </a:bodyPr>
          <a:lstStyle/>
          <a:p>
            <a:pPr>
              <a:lnSpc>
                <a:spcPts val="2800"/>
              </a:lnSpc>
            </a:pPr>
            <a:r>
              <a:rPr lang="en-US" sz="2000">
                <a:solidFill>
                  <a:srgbClr val="FFFFFF"/>
                </a:solidFill>
                <a:latin typeface="Poppins"/>
              </a:rPr>
              <a:t>4. Periksa keamanan situs - sebelum mengirimkan atau mengisi informasi apapun pada suatu situs, pastikan URL situs dimulai dengan "https" dan disebelah nama situs ada ikon kunci tertutup.</a:t>
            </a:r>
          </a:p>
          <a:p>
            <a:pPr>
              <a:lnSpc>
                <a:spcPts val="2800"/>
              </a:lnSpc>
            </a:pPr>
          </a:p>
          <a:p>
            <a:pPr>
              <a:lnSpc>
                <a:spcPts val="2800"/>
              </a:lnSpc>
            </a:pPr>
            <a:r>
              <a:rPr lang="en-US" sz="2000">
                <a:solidFill>
                  <a:srgbClr val="FFFFFF"/>
                </a:solidFill>
                <a:latin typeface="Poppins"/>
              </a:rPr>
              <a:t>5. Periksa akun online secara berkala - Biasakan untuk mengganti kata sandi secara berkala, periksa laporan rekening secara berkala, dan aktifkan pengaman 2 langkah untuk setiap akun-akun online anda.</a:t>
            </a:r>
          </a:p>
          <a:p>
            <a:pPr>
              <a:lnSpc>
                <a:spcPts val="2800"/>
              </a:lnSpc>
            </a:pPr>
          </a:p>
          <a:p>
            <a:pPr>
              <a:lnSpc>
                <a:spcPts val="2800"/>
              </a:lnSpc>
            </a:pPr>
            <a:r>
              <a:rPr lang="en-US" sz="2000">
                <a:solidFill>
                  <a:srgbClr val="FFFFFF"/>
                </a:solidFill>
                <a:latin typeface="Poppins"/>
              </a:rPr>
              <a:t>6. Update browser &amp; gunakan firewall - update browser anda secara berkala untuk meningkatkan keamanan dalam browsing situs dan aktifkan selalu firewall perangkat anda untuk mencegah para phisher untuk menyerang network dan komputer anda..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grpSp>
        <p:nvGrpSpPr>
          <p:cNvPr name="Group 3" id="3"/>
          <p:cNvGrpSpPr/>
          <p:nvPr/>
        </p:nvGrpSpPr>
        <p:grpSpPr>
          <a:xfrm rot="0">
            <a:off x="12733825" y="0"/>
            <a:ext cx="5554175" cy="10287000"/>
            <a:chOff x="0" y="0"/>
            <a:chExt cx="7405567" cy="13716000"/>
          </a:xfrm>
        </p:grpSpPr>
        <p:pic>
          <p:nvPicPr>
            <p:cNvPr name="Picture 4" id="4"/>
            <p:cNvPicPr>
              <a:picLocks noChangeAspect="true"/>
            </p:cNvPicPr>
            <p:nvPr/>
          </p:nvPicPr>
          <p:blipFill>
            <a:blip r:embed="rId3"/>
            <a:srcRect l="31972" t="0" r="31972" b="0"/>
            <a:stretch>
              <a:fillRect/>
            </a:stretch>
          </p:blipFill>
          <p:spPr>
            <a:xfrm flipH="false" flipV="false">
              <a:off x="0" y="0"/>
              <a:ext cx="7405567" cy="13716000"/>
            </a:xfrm>
            <a:prstGeom prst="rect">
              <a:avLst/>
            </a:prstGeom>
          </p:spPr>
        </p:pic>
      </p:grpSp>
      <p:sp>
        <p:nvSpPr>
          <p:cNvPr name="Freeform 5" id="5"/>
          <p:cNvSpPr/>
          <p:nvPr/>
        </p:nvSpPr>
        <p:spPr>
          <a:xfrm flipH="false" flipV="false" rot="0">
            <a:off x="7961496" y="85740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457292" y="924223"/>
            <a:ext cx="7296890" cy="2075056"/>
          </a:xfrm>
          <a:prstGeom prst="rect">
            <a:avLst/>
          </a:prstGeom>
        </p:spPr>
        <p:txBody>
          <a:bodyPr anchor="t" rtlCol="false" tIns="0" lIns="0" bIns="0" rIns="0">
            <a:spAutoFit/>
          </a:bodyPr>
          <a:lstStyle/>
          <a:p>
            <a:pPr>
              <a:lnSpc>
                <a:spcPts val="5348"/>
              </a:lnSpc>
            </a:pPr>
            <a:r>
              <a:rPr lang="en-US" sz="5457">
                <a:solidFill>
                  <a:srgbClr val="FFFFFF"/>
                </a:solidFill>
                <a:latin typeface="Archivo Black"/>
              </a:rPr>
              <a:t>Adapun cara menghindari phising</a:t>
            </a:r>
          </a:p>
        </p:txBody>
      </p:sp>
      <p:sp>
        <p:nvSpPr>
          <p:cNvPr name="Freeform 7" id="7"/>
          <p:cNvSpPr/>
          <p:nvPr/>
        </p:nvSpPr>
        <p:spPr>
          <a:xfrm flipH="false" flipV="false" rot="0">
            <a:off x="1028700"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9055097" y="-1001595"/>
            <a:ext cx="3678727" cy="3642087"/>
          </a:xfrm>
          <a:custGeom>
            <a:avLst/>
            <a:gdLst/>
            <a:ahLst/>
            <a:cxnLst/>
            <a:rect r="r" b="b" t="t" l="l"/>
            <a:pathLst>
              <a:path h="3642087" w="3678727">
                <a:moveTo>
                  <a:pt x="0" y="0"/>
                </a:moveTo>
                <a:lnTo>
                  <a:pt x="3678728" y="0"/>
                </a:lnTo>
                <a:lnTo>
                  <a:pt x="3678728" y="3642087"/>
                </a:lnTo>
                <a:lnTo>
                  <a:pt x="0" y="3642087"/>
                </a:lnTo>
                <a:lnTo>
                  <a:pt x="0" y="0"/>
                </a:lnTo>
                <a:close/>
              </a:path>
            </a:pathLst>
          </a:custGeom>
          <a:blipFill>
            <a:blip r:embed="rId6"/>
            <a:stretch>
              <a:fillRect l="0" t="0" r="0" b="0"/>
            </a:stretch>
          </a:blipFill>
        </p:spPr>
      </p:sp>
      <p:sp>
        <p:nvSpPr>
          <p:cNvPr name="TextBox 9" id="9"/>
          <p:cNvSpPr txBox="true"/>
          <p:nvPr/>
        </p:nvSpPr>
        <p:spPr>
          <a:xfrm rot="0">
            <a:off x="1917866" y="3849585"/>
            <a:ext cx="6451268" cy="4244975"/>
          </a:xfrm>
          <a:prstGeom prst="rect">
            <a:avLst/>
          </a:prstGeom>
        </p:spPr>
        <p:txBody>
          <a:bodyPr anchor="t" rtlCol="false" tIns="0" lIns="0" bIns="0" rIns="0">
            <a:spAutoFit/>
          </a:bodyPr>
          <a:lstStyle/>
          <a:p>
            <a:pPr>
              <a:lnSpc>
                <a:spcPts val="2800"/>
              </a:lnSpc>
            </a:pPr>
            <a:r>
              <a:rPr lang="en-US" sz="2000">
                <a:solidFill>
                  <a:srgbClr val="FFFFFF"/>
                </a:solidFill>
                <a:latin typeface="Poppins"/>
              </a:rPr>
              <a:t>7. Berhati-hati dengan Pop-Up - hindari klik tombol cancel atau link dalam pop-up secara sembarangan. Klik ikon x jika ada pop-up yang muncul.</a:t>
            </a:r>
          </a:p>
          <a:p>
            <a:pPr>
              <a:lnSpc>
                <a:spcPts val="2800"/>
              </a:lnSpc>
            </a:pPr>
          </a:p>
          <a:p>
            <a:pPr>
              <a:lnSpc>
                <a:spcPts val="2800"/>
              </a:lnSpc>
            </a:pPr>
            <a:r>
              <a:rPr lang="en-US" sz="2000">
                <a:solidFill>
                  <a:srgbClr val="FFFFFF"/>
                </a:solidFill>
                <a:latin typeface="Poppins"/>
              </a:rPr>
              <a:t>8. Jaga informasi pribadi anda - hindari pengiriman informasi pribadi atau informasi keuangan anda melalui internet.</a:t>
            </a:r>
          </a:p>
          <a:p>
            <a:pPr>
              <a:lnSpc>
                <a:spcPts val="2800"/>
              </a:lnSpc>
            </a:pPr>
          </a:p>
          <a:p>
            <a:pPr>
              <a:lnSpc>
                <a:spcPts val="2800"/>
              </a:lnSpc>
            </a:pPr>
            <a:r>
              <a:rPr lang="en-US" sz="2000">
                <a:solidFill>
                  <a:srgbClr val="FFFFFF"/>
                </a:solidFill>
                <a:latin typeface="Poppins"/>
              </a:rPr>
              <a:t>9. Gunakan software antivirus - Software antivirus akan meninjau kembali seluruh file yang diterima melalui internet.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9427" t="0" r="0" b="-77321"/>
            </a:stretch>
          </a:blipFill>
        </p:spPr>
      </p:sp>
      <p:sp>
        <p:nvSpPr>
          <p:cNvPr name="Freeform 3" id="3"/>
          <p:cNvSpPr/>
          <p:nvPr/>
        </p:nvSpPr>
        <p:spPr>
          <a:xfrm flipH="false" flipV="false" rot="0">
            <a:off x="2103072" y="1264589"/>
            <a:ext cx="14081855" cy="7757822"/>
          </a:xfrm>
          <a:custGeom>
            <a:avLst/>
            <a:gdLst/>
            <a:ahLst/>
            <a:cxnLst/>
            <a:rect r="r" b="b" t="t" l="l"/>
            <a:pathLst>
              <a:path h="7757822" w="14081855">
                <a:moveTo>
                  <a:pt x="0" y="0"/>
                </a:moveTo>
                <a:lnTo>
                  <a:pt x="14081856" y="0"/>
                </a:lnTo>
                <a:lnTo>
                  <a:pt x="14081856" y="7757822"/>
                </a:lnTo>
                <a:lnTo>
                  <a:pt x="0" y="7757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256776" y="4595987"/>
            <a:ext cx="12715236" cy="1285526"/>
          </a:xfrm>
          <a:prstGeom prst="rect">
            <a:avLst/>
          </a:prstGeom>
        </p:spPr>
        <p:txBody>
          <a:bodyPr anchor="t" rtlCol="false" tIns="0" lIns="0" bIns="0" rIns="0">
            <a:spAutoFit/>
          </a:bodyPr>
          <a:lstStyle/>
          <a:p>
            <a:pPr algn="ctr">
              <a:lnSpc>
                <a:spcPts val="9539"/>
              </a:lnSpc>
            </a:pPr>
            <a:r>
              <a:rPr lang="en-US" sz="9734">
                <a:solidFill>
                  <a:srgbClr val="FFFFFF"/>
                </a:solidFill>
                <a:latin typeface="Archivo Black"/>
              </a:rPr>
              <a:t>Terima kasih</a:t>
            </a:r>
          </a:p>
        </p:txBody>
      </p:sp>
      <p:sp>
        <p:nvSpPr>
          <p:cNvPr name="Freeform 5" id="5"/>
          <p:cNvSpPr/>
          <p:nvPr/>
        </p:nvSpPr>
        <p:spPr>
          <a:xfrm flipH="false" flipV="false" rot="0">
            <a:off x="-2011728" y="870180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6923163" y="786082"/>
            <a:ext cx="2729673" cy="2729673"/>
          </a:xfrm>
          <a:custGeom>
            <a:avLst/>
            <a:gdLst/>
            <a:ahLst/>
            <a:cxnLst/>
            <a:rect r="r" b="b" t="t" l="l"/>
            <a:pathLst>
              <a:path h="2729673" w="2729673">
                <a:moveTo>
                  <a:pt x="0" y="0"/>
                </a:moveTo>
                <a:lnTo>
                  <a:pt x="2729674" y="0"/>
                </a:lnTo>
                <a:lnTo>
                  <a:pt x="2729674" y="2729673"/>
                </a:lnTo>
                <a:lnTo>
                  <a:pt x="0" y="2729673"/>
                </a:lnTo>
                <a:lnTo>
                  <a:pt x="0" y="0"/>
                </a:lnTo>
                <a:close/>
              </a:path>
            </a:pathLst>
          </a:custGeom>
          <a:blipFill>
            <a:blip r:embed="rId5">
              <a:alphaModFix amt="15000"/>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DAGCpNCzMd4</dc:identifier>
  <dcterms:modified xsi:type="dcterms:W3CDTF">2011-08-01T06:04:30Z</dcterms:modified>
  <cp:revision>1</cp:revision>
  <dc:title>Ungu Gradient Minimalis Futuristik Keamanan Cyber Presentasi</dc:title>
</cp:coreProperties>
</file>

<file path=docProps/thumbnail.jpeg>
</file>